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6" r:id="rId4"/>
    <p:sldId id="263" r:id="rId5"/>
    <p:sldId id="265" r:id="rId6"/>
    <p:sldId id="264" r:id="rId7"/>
    <p:sldId id="262" r:id="rId8"/>
    <p:sldId id="261" r:id="rId9"/>
    <p:sldId id="258" r:id="rId10"/>
    <p:sldId id="260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063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096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751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896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040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157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066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50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850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754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078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9A7C0-D5F6-43B1-A445-C42C77462AA4}" type="datetimeFigureOut">
              <a:rPr lang="ar-IQ" smtClean="0"/>
              <a:t>11/03/1441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00689-A1C2-4E40-97F6-E0C662A55F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3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864096"/>
          </a:xfrm>
        </p:spPr>
        <p:txBody>
          <a:bodyPr/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Food Fortification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992888" cy="4896544"/>
          </a:xfrm>
        </p:spPr>
        <p:txBody>
          <a:bodyPr/>
          <a:lstStyle/>
          <a:p>
            <a:pPr algn="l" rtl="0"/>
            <a:r>
              <a:rPr lang="en-US" b="1" dirty="0" smtClean="0">
                <a:solidFill>
                  <a:schemeClr val="tx1"/>
                </a:solidFill>
              </a:rPr>
              <a:t>Introduction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Micronutrient malnutrition is a major public health issue in the developed world, but it is even more important in low-income, developing countries. The main forms of MNM include vitamin A, iron or iodine deficiency. 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7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b="1" dirty="0"/>
              <a:t>Rice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Currently six countries (USA and other) have mandatory rice fortification, and some other have large-scale non-mandatory rice fortification </a:t>
            </a:r>
            <a:r>
              <a:rPr lang="en-US" dirty="0" smtClean="0"/>
              <a:t>programmers.</a:t>
            </a:r>
          </a:p>
          <a:p>
            <a:pPr marL="0" indent="0" algn="l" rtl="0">
              <a:buNone/>
            </a:pPr>
            <a:r>
              <a:rPr lang="en-US" dirty="0"/>
              <a:t>The main approaches to rice fortification have been to either cover rice grains with a micronutrient-rice adhesive mixture, or to add micronutrients to rice granules made up of rice </a:t>
            </a:r>
            <a:r>
              <a:rPr lang="en-US" dirty="0" smtClean="0"/>
              <a:t>flour </a:t>
            </a:r>
            <a:r>
              <a:rPr lang="en-US" dirty="0"/>
              <a:t>to be indistinguishable from other grains. </a:t>
            </a:r>
            <a:r>
              <a:rPr lang="en-US" dirty="0" smtClean="0"/>
              <a:t> 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0188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Introduction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l" rtl="0"/>
            <a:r>
              <a:rPr lang="en-US" dirty="0"/>
              <a:t>Globally approximately 2 billion suffer from chronic (</a:t>
            </a:r>
            <a:r>
              <a:rPr lang="ar-SA" dirty="0"/>
              <a:t>مزمن</a:t>
            </a:r>
            <a:r>
              <a:rPr lang="en-US" dirty="0"/>
              <a:t>) micronutrient deficiencies, with the most common forms of micronutrient malnutrition being caused by a lack of iron, </a:t>
            </a:r>
            <a:r>
              <a:rPr lang="en-US" dirty="0" err="1"/>
              <a:t>folate</a:t>
            </a:r>
            <a:r>
              <a:rPr lang="en-US" dirty="0"/>
              <a:t> (distinct forms are known as folic acid, </a:t>
            </a:r>
            <a:r>
              <a:rPr lang="en-US" dirty="0" err="1"/>
              <a:t>folacin</a:t>
            </a:r>
            <a:r>
              <a:rPr lang="en-US" dirty="0"/>
              <a:t>, and vitamin B9), iodine, vitamin A, and zinc.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5303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792087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Introduction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36904" cy="4896544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solidFill>
                  <a:schemeClr val="tx1"/>
                </a:solidFill>
              </a:rPr>
              <a:t>Micronutrient malnutrition has significant health and economic consequences. Micronutrient deficiencies alone have been estimated to cost an annual loss of 2% - 5% in low and middle-income countries, with direct costs estimated between US$20 to $30 billion every year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Food fortification provide needed supplements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high risk groups, provides public health benefits at a minimal cost and risk to the public.</a:t>
            </a:r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0518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Fortification Technology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Fortification technology includes the dry mixing of foods, such as wheat and maize flour </a:t>
            </a:r>
            <a:r>
              <a:rPr lang="en-US" dirty="0" smtClean="0"/>
              <a:t>and </a:t>
            </a:r>
            <a:r>
              <a:rPr lang="en-US" dirty="0"/>
              <a:t>their products, and the supplementation of liquid and powdered milk, beverage </a:t>
            </a:r>
            <a:r>
              <a:rPr lang="en-US" dirty="0" smtClean="0"/>
              <a:t>powders, </a:t>
            </a:r>
            <a:r>
              <a:rPr lang="en-US" dirty="0"/>
              <a:t>cooking oils, rice and other widely used processed foods.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827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Fortification Technology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l" rtl="0"/>
            <a:r>
              <a:rPr lang="en-US" dirty="0"/>
              <a:t>As well, nutrients can be dissolved or added in liquid milk, drinks, fruit juices, bread,  </a:t>
            </a:r>
            <a:r>
              <a:rPr lang="en-US" dirty="0" smtClean="0"/>
              <a:t>cookies, </a:t>
            </a:r>
            <a:r>
              <a:rPr lang="en-US" dirty="0"/>
              <a:t>or sprayed on corn </a:t>
            </a:r>
            <a:r>
              <a:rPr lang="en-US" dirty="0" smtClean="0"/>
              <a:t>flakes </a:t>
            </a:r>
            <a:r>
              <a:rPr lang="en-US" dirty="0"/>
              <a:t>and other processed foods that require cooking steps that could destroy vitamin activity. </a:t>
            </a:r>
            <a:endParaRPr lang="en-US" dirty="0" smtClean="0"/>
          </a:p>
          <a:p>
            <a:pPr algn="l" rtl="0"/>
            <a:r>
              <a:rPr lang="en-US" dirty="0" smtClean="0"/>
              <a:t>They </a:t>
            </a:r>
            <a:r>
              <a:rPr lang="en-US" dirty="0"/>
              <a:t>can also be dissolved in oil for oily products, or added for sugar fortification.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7167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Fortification Technology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Vitamin A in powder form is absorbed onto the surface of sugar crystals when used with a vegetable oil or coated for foods like rice, where the vitamins sprayed over the grains must adhere (</a:t>
            </a:r>
            <a:r>
              <a:rPr lang="ar-SA" dirty="0"/>
              <a:t>تلتصق</a:t>
            </a:r>
            <a:r>
              <a:rPr lang="en-US" dirty="0"/>
              <a:t>) to the food product to avoid losses when the grains are washed before cooking.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0502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Advantages of Food Fortification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It </a:t>
            </a:r>
            <a:r>
              <a:rPr lang="en-US" dirty="0"/>
              <a:t>utilizes staple (</a:t>
            </a:r>
            <a:r>
              <a:rPr lang="ar-SA" dirty="0"/>
              <a:t>أساسي</a:t>
            </a:r>
            <a:r>
              <a:rPr lang="en-US" dirty="0"/>
              <a:t>) foods consumed by a large segment of the </a:t>
            </a:r>
            <a:r>
              <a:rPr lang="en-US" dirty="0" smtClean="0"/>
              <a:t>population.</a:t>
            </a:r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does not change the original </a:t>
            </a:r>
            <a:r>
              <a:rPr lang="en-US" dirty="0" smtClean="0"/>
              <a:t>product.</a:t>
            </a:r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technologically </a:t>
            </a:r>
            <a:r>
              <a:rPr lang="en-US" dirty="0" smtClean="0"/>
              <a:t>feasible.</a:t>
            </a:r>
          </a:p>
          <a:p>
            <a:pPr algn="l" rtl="0"/>
            <a:r>
              <a:rPr lang="en-US" dirty="0" smtClean="0"/>
              <a:t>And </a:t>
            </a:r>
            <a:r>
              <a:rPr lang="en-US" dirty="0"/>
              <a:t>fortification can easily be implemented in developing countries.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21669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Criteria for </a:t>
            </a:r>
            <a:r>
              <a:rPr lang="en-US" b="1" dirty="0" smtClean="0">
                <a:solidFill>
                  <a:srgbClr val="FF0000"/>
                </a:solidFill>
              </a:rPr>
              <a:t>Food Fortification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/>
              <a:t>fortified food(s) need to be consumed in adequate </a:t>
            </a:r>
            <a:r>
              <a:rPr lang="en-US" dirty="0" smtClean="0"/>
              <a:t>amounts.</a:t>
            </a:r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should not adversely affect the balance of other nutrients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It is also necessary that are well absorbed yet do not affect the taste and appearance properties of foods.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preferable to use food vehicles that are centrally </a:t>
            </a:r>
            <a:r>
              <a:rPr lang="en-US" dirty="0" smtClean="0"/>
              <a:t>processed. </a:t>
            </a:r>
          </a:p>
          <a:p>
            <a:pPr algn="l" rtl="0"/>
            <a:r>
              <a:rPr lang="en-US" dirty="0" smtClean="0"/>
              <a:t>And </a:t>
            </a:r>
            <a:r>
              <a:rPr lang="en-US" dirty="0"/>
              <a:t>to have the support of the food industry.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69587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Large-scale fortification of staple foods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b="1" dirty="0"/>
              <a:t>Wheat </a:t>
            </a:r>
            <a:r>
              <a:rPr lang="en-US" b="1" dirty="0" smtClean="0"/>
              <a:t>flour</a:t>
            </a:r>
          </a:p>
          <a:p>
            <a:pPr marL="0" indent="0" algn="l" rtl="0">
              <a:buNone/>
            </a:pPr>
            <a:r>
              <a:rPr lang="en-US" dirty="0" smtClean="0"/>
              <a:t>Wheat flour </a:t>
            </a:r>
            <a:r>
              <a:rPr lang="en-US" dirty="0" smtClean="0"/>
              <a:t>is </a:t>
            </a:r>
            <a:r>
              <a:rPr lang="en-US" dirty="0"/>
              <a:t>by far the most commonly used food vehicle in large-scale staple fortification </a:t>
            </a:r>
            <a:r>
              <a:rPr lang="en-US" dirty="0" smtClean="0"/>
              <a:t>programmer.</a:t>
            </a:r>
          </a:p>
          <a:p>
            <a:pPr marL="0" indent="0" algn="l" rtl="0">
              <a:buNone/>
            </a:pPr>
            <a:r>
              <a:rPr lang="en-US" dirty="0"/>
              <a:t>Technical challenges in fortifying wheat flour, high-extraction flour contains higher levels of </a:t>
            </a:r>
            <a:r>
              <a:rPr lang="en-US" dirty="0" err="1" smtClean="0"/>
              <a:t>phytates</a:t>
            </a:r>
            <a:r>
              <a:rPr lang="en-US" dirty="0" smtClean="0"/>
              <a:t>, </a:t>
            </a:r>
            <a:r>
              <a:rPr lang="en-US" dirty="0"/>
              <a:t>which </a:t>
            </a:r>
            <a:r>
              <a:rPr lang="en-US" dirty="0" smtClean="0"/>
              <a:t>chelate </a:t>
            </a:r>
            <a:r>
              <a:rPr lang="en-US" dirty="0"/>
              <a:t>minerals and thus interfere with intestinal </a:t>
            </a:r>
            <a:r>
              <a:rPr lang="en-US" dirty="0" smtClean="0"/>
              <a:t>absorption </a:t>
            </a:r>
            <a:r>
              <a:rPr lang="en-US" dirty="0"/>
              <a:t>of iron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>Several studies have been conducted to determine the efficacy and effectiveness of wheat flour fortification with iron to reduce iron deficiency. 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7852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573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Food Fortification</vt:lpstr>
      <vt:lpstr>Introduction </vt:lpstr>
      <vt:lpstr>Introduction</vt:lpstr>
      <vt:lpstr>Fortification Technology</vt:lpstr>
      <vt:lpstr>Fortification Technology</vt:lpstr>
      <vt:lpstr>Fortification Technology</vt:lpstr>
      <vt:lpstr>Advantages of Food Fortification</vt:lpstr>
      <vt:lpstr>Criteria for Food Fortification</vt:lpstr>
      <vt:lpstr>Large-scale fortification of staple foods</vt:lpstr>
      <vt:lpstr>Rice</vt:lpstr>
    </vt:vector>
  </TitlesOfParts>
  <Company>Naim Al Hussaini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Fortification</dc:title>
  <dc:creator>DR.Ahmed Saker 2O14</dc:creator>
  <cp:lastModifiedBy>DR.Ahmed Saker 2O14</cp:lastModifiedBy>
  <cp:revision>5</cp:revision>
  <dcterms:created xsi:type="dcterms:W3CDTF">2019-11-08T17:08:55Z</dcterms:created>
  <dcterms:modified xsi:type="dcterms:W3CDTF">2019-11-08T17:55:37Z</dcterms:modified>
</cp:coreProperties>
</file>